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A2540"/>
        </a:solidFill>
        <a:effectLst/>
      </p:bgPr>
    </p:bg>
    <p:spTree>
      <p:nvGrpSpPr>
        <p:cNvPr id="1" name=""/>
        <p:cNvGrpSpPr/>
        <p:nvPr/>
      </p:nvGrpSpPr>
      <p:grpSpPr/>
      <p:sp>
        <p:nvSpPr>
          <p:cNvPr id="2" name="TextBox 1"/>
          <p:cNvSpPr txBox="1"/>
          <p:nvPr/>
        </p:nvSpPr>
        <p:spPr>
          <a:xfrm>
            <a:off x="1828800" y="2286000"/>
            <a:ext cx="8503920" cy="2743200"/>
          </a:xfrm>
          <a:prstGeom prst="rect">
            <a:avLst/>
          </a:prstGeom>
          <a:noFill/>
        </p:spPr>
        <p:txBody>
          <a:bodyPr wrap="none">
            <a:spAutoFit/>
          </a:bodyPr>
          <a:lstStyle/>
          <a:p>
            <a:pPr algn="ctr">
              <a:defRPr sz="4400" b="1">
                <a:solidFill>
                  <a:srgbClr val="FFFFFF"/>
                </a:solidFill>
              </a:defRPr>
            </a:pPr>
            <a:r>
              <a:t>PHOEBE 工业毛刷</a:t>
            </a:r>
          </a:p>
          <a:p>
            <a:pPr algn="ctr">
              <a:spcBef>
                <a:spcPts val="2000"/>
              </a:spcBef>
              <a:defRPr sz="2800">
                <a:solidFill>
                  <a:srgbClr val="FFFFFF"/>
                </a:solidFill>
              </a:defRPr>
            </a:pPr>
            <a:r>
              <a:t>行业应用案例集</a:t>
            </a:r>
          </a:p>
          <a:p>
            <a:pPr algn="ctr">
              <a:spcBef>
                <a:spcPts val="3000"/>
              </a:spcBef>
              <a:defRPr sz="1600">
                <a:solidFill>
                  <a:srgbClr val="94A3B8"/>
                </a:solidFill>
              </a:defRPr>
            </a:pPr>
            <a:r>
              <a:t>光伏 | AGV机器人 | 半导体 | 汽车制造 | 食品加工</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案例一：光伏电站自动清扫系统</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客户：某央企光伏发电集团    |    行业：光伏 / 新能源</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运营着总装机容量超过2GW的地面光伏电站，面临沙尘暴、鸟粪等导致的组件污染问题。传统人工清洗效率低、成本高，客户需要配套光伏清扫机器人的专用螺旋滚刷。要求刷丝柔软不伤面板，同时具备高效的除尘能力和优异的耐候性。</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清洁效率：单次清扫除尘率≥96%</a:t>
            </a:r>
            <a:br/>
            <a:r>
              <a:t>使用寿命：连续运行4000小时刷丝磨损&lt;15%</a:t>
            </a:r>
            <a:br/>
            <a:r>
              <a:t>成本优化：较进口产品降低采购成本40%</a:t>
            </a:r>
            <a:br/>
            <a:r>
              <a:t>交付数量：首批500根滚刷，后续年供1000根</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案例二：AGV仓储机器人配套毛刷</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客户：某智能物流装备上市公司    |    行业：智能仓储 / AGV</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客户是国内领先的AGV搬运机器人制造商，年出货量超5000台。需要在AGV边缘安装密封条刷用于防尘和轻微碰撞缓冲。要求刷丝柔软有弹性，安装简便，且长期使用不变形。</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配套量：年供8000套密封条刷</a:t>
            </a:r>
            <a:br/>
            <a:r>
              <a:t>安装效率：卡扣式设计，单台AGV安装时间&lt;5分钟</a:t>
            </a:r>
            <a:br/>
            <a:r>
              <a:t>耐久性：连续碰撞测试10万次，刷丝形态无变化</a:t>
            </a:r>
            <a:br/>
            <a:r>
              <a:t>减震效果：轻微碰撞缓冲力降低60%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案例三：半导体晶圆清洗设备</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客户：某半导体设备龙头企业    |    行业：半导体制造</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客户生产的晶圆清洗设备需要高洁净度毛刷辊用于晶圆表面颗粒去除。要求极低发尘量，刷丝材质无金属离子析出，洁净室兼容Class 1000。</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洁净度：符合Class 1000洁净室标准</a:t>
            </a:r>
            <a:br/>
            <a:r>
              <a:t>发尘量：&lt;0.1mg/1000次</a:t>
            </a:r>
            <a:br/>
            <a:r>
              <a:t>金属离子：ICP-MS检测Na/K/Ca/Fe均&lt;1ppb</a:t>
            </a:r>
            <a:br/>
            <a:r>
              <a:t>获客户A级供应商评定</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案例四：汽车涂装线除尘系统</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客户：某合资汽车制造企业    |    行业：汽车制造</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客户在涂装前处理工序中，需要对车身表面进行静电除尘。原用进口除尘毛刷，成本高昂且交期不稳定，寻求国产替代方案。</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替代进口：性能全面对标日本进口产品</a:t>
            </a:r>
            <a:br/>
            <a:r>
              <a:t>除尘效率：车身涂装前粉尘去除率99.2%</a:t>
            </a:r>
            <a:br/>
            <a:r>
              <a:t>降本：采购成本降低55%</a:t>
            </a:r>
            <a:br/>
            <a:r>
              <a:t>交期：从进口8周缩短至2周</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案例五：食品加工传送带清洁</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客户：某上市食品集团    |    行业：食品加工</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客户烘焙生产线传送带需要在线清洁面包碎屑和油脂。要求刷丝符合食品接触材料标准，耐高温（传送带表面带余热），易清洗可消毒。</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食品安全：刷丝通过FDA 21 CFR认证和GB 4806.7检测</a:t>
            </a:r>
            <a:br/>
            <a:r>
              <a:t>耐温：连续工作温度90°C无变形</a:t>
            </a:r>
            <a:br/>
            <a:r>
              <a:t>清洁效果：在线清洁，烘烤碎屑去除率98%</a:t>
            </a:r>
            <a:br/>
            <a:r>
              <a:t>年用量：各规格共1200根</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8FAFC"/>
        </a:solidFill>
        <a:effectLst/>
      </p:bgPr>
    </p:bg>
    <p:spTree>
      <p:nvGrpSpPr>
        <p:cNvPr id="1" name=""/>
        <p:cNvGrpSpPr/>
        <p:nvPr/>
      </p:nvGrpSpPr>
      <p:grpSpPr/>
      <p:sp>
        <p:nvSpPr>
          <p:cNvPr id="2" name="TextBox 1"/>
          <p:cNvSpPr txBox="1"/>
          <p:nvPr/>
        </p:nvSpPr>
        <p:spPr>
          <a:xfrm>
            <a:off x="731520" y="457200"/>
            <a:ext cx="10698480" cy="731520"/>
          </a:xfrm>
          <a:prstGeom prst="rect">
            <a:avLst/>
          </a:prstGeom>
          <a:noFill/>
        </p:spPr>
        <p:txBody>
          <a:bodyPr wrap="none">
            <a:spAutoFit/>
          </a:bodyPr>
          <a:lstStyle/>
          <a:p>
            <a:pPr>
              <a:defRPr sz="2800" b="1">
                <a:solidFill>
                  <a:srgbClr val="0A2540"/>
                </a:solidFill>
              </a:defRPr>
            </a:pPr>
            <a:r>
              <a:t>案例六：光伏面板干扫机器人</a:t>
            </a:r>
          </a:p>
        </p:txBody>
      </p:sp>
      <p:sp>
        <p:nvSpPr>
          <p:cNvPr id="3" name="Rectangle 2"/>
          <p:cNvSpPr/>
          <p:nvPr/>
        </p:nvSpPr>
        <p:spPr>
          <a:xfrm>
            <a:off x="731520" y="1188720"/>
            <a:ext cx="10698480" cy="27432"/>
          </a:xfrm>
          <a:prstGeom prst="rect">
            <a:avLst/>
          </a:prstGeom>
          <a:solidFill>
            <a:srgbClr val="0A254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731520" y="1554480"/>
            <a:ext cx="10698480" cy="457200"/>
          </a:xfrm>
          <a:prstGeom prst="rect">
            <a:avLst/>
          </a:prstGeom>
          <a:noFill/>
        </p:spPr>
        <p:txBody>
          <a:bodyPr wrap="none">
            <a:spAutoFit/>
          </a:bodyPr>
          <a:lstStyle/>
          <a:p>
            <a:pPr>
              <a:defRPr sz="1600">
                <a:solidFill>
                  <a:srgbClr val="64748B"/>
                </a:solidFill>
              </a:defRPr>
            </a:pPr>
            <a:r>
              <a:t>客户：某科创板光伏设备企业    |    行业：光伏 / 机器人</a:t>
            </a:r>
          </a:p>
        </p:txBody>
      </p:sp>
      <p:sp>
        <p:nvSpPr>
          <p:cNvPr id="5" name="TextBox 4"/>
          <p:cNvSpPr txBox="1"/>
          <p:nvPr/>
        </p:nvSpPr>
        <p:spPr>
          <a:xfrm>
            <a:off x="731520" y="2286000"/>
            <a:ext cx="10698480" cy="2286000"/>
          </a:xfrm>
          <a:prstGeom prst="rect">
            <a:avLst/>
          </a:prstGeom>
          <a:noFill/>
        </p:spPr>
        <p:txBody>
          <a:bodyPr wrap="square">
            <a:spAutoFit/>
          </a:bodyPr>
          <a:lstStyle/>
          <a:p>
            <a:pPr>
              <a:defRPr sz="1800" b="1">
                <a:solidFill>
                  <a:srgbClr val="0A2540"/>
                </a:solidFill>
              </a:defRPr>
            </a:pPr>
            <a:r>
              <a:t>项目背景与需求</a:t>
            </a:r>
          </a:p>
          <a:p>
            <a:pPr>
              <a:spcBef>
                <a:spcPts val="1200"/>
              </a:spcBef>
              <a:defRPr sz="1400">
                <a:solidFill>
                  <a:srgbClr val="64748B"/>
                </a:solidFill>
              </a:defRPr>
            </a:pPr>
            <a:r>
              <a:t>客户开发新一代无水干扫光伏清扫机器人，需要超柔软螺旋滚刷，在不使用水的情况下高效去除面板表面浮尘，同时绝对不能划伤面板镀膜层。</a:t>
            </a:r>
          </a:p>
        </p:txBody>
      </p:sp>
      <p:sp>
        <p:nvSpPr>
          <p:cNvPr id="6" name="TextBox 5"/>
          <p:cNvSpPr txBox="1"/>
          <p:nvPr/>
        </p:nvSpPr>
        <p:spPr>
          <a:xfrm>
            <a:off x="731520" y="4754880"/>
            <a:ext cx="10698480" cy="1371600"/>
          </a:xfrm>
          <a:prstGeom prst="rect">
            <a:avLst/>
          </a:prstGeom>
          <a:noFill/>
        </p:spPr>
        <p:txBody>
          <a:bodyPr wrap="square">
            <a:spAutoFit/>
          </a:bodyPr>
          <a:lstStyle/>
          <a:p>
            <a:pPr>
              <a:defRPr sz="1800" b="1">
                <a:solidFill>
                  <a:srgbClr val="0A2540"/>
                </a:solidFill>
              </a:defRPr>
            </a:pPr>
            <a:r>
              <a:t>实施成果</a:t>
            </a:r>
          </a:p>
          <a:p>
            <a:pPr>
              <a:spcBef>
                <a:spcPts val="1200"/>
              </a:spcBef>
              <a:defRPr sz="1400">
                <a:solidFill>
                  <a:srgbClr val="64748B"/>
                </a:solidFill>
              </a:defRPr>
            </a:pPr>
            <a:r>
              <a:t>材料创新：采用0.10mm超细PA丝，端面精密磨圆</a:t>
            </a:r>
            <a:br/>
            <a:r>
              <a:t>划伤测试：5000次模拟清扫，玻璃表面零划痕</a:t>
            </a:r>
            <a:br/>
            <a:r>
              <a:t>除尘率：干扫单次95.5%</a:t>
            </a:r>
            <a:br/>
            <a:r>
              <a:t>重量优化：采用铝合金芯轴，滚刷整体减重30%</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